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83FFB1-E792-4F39-817B-7BC029A4C453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FC7926-9E42-48F6-8ED4-CDB13D75EF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6429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ПОРЯДОК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назначения и выплаты компенсации части родительской </a:t>
            </a:r>
            <a:r>
              <a:rPr lang="ru-RU" sz="2800" b="1" dirty="0" smtClean="0"/>
              <a:t>платы за </a:t>
            </a:r>
            <a:r>
              <a:rPr lang="ru-RU" sz="2800" b="1" dirty="0"/>
              <a:t>присмотр и уход за детьми, осваивающими образовательные программы дошкольного образования в </a:t>
            </a:r>
            <a:r>
              <a:rPr lang="ru-RU" sz="2800" b="1" dirty="0" smtClean="0"/>
              <a:t>организациях, осуществляющих </a:t>
            </a:r>
            <a:r>
              <a:rPr lang="ru-RU" sz="2800" b="1" dirty="0"/>
              <a:t>образовательную деятельность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6440760" cy="235111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7200" b="1" dirty="0">
                <a:solidFill>
                  <a:schemeClr val="tx1"/>
                </a:solidFill>
              </a:rPr>
              <a:t>УТВЕРЖДЁН</a:t>
            </a:r>
          </a:p>
          <a:p>
            <a:pPr algn="r"/>
            <a:r>
              <a:rPr lang="ru-RU" sz="7200" b="1" dirty="0">
                <a:solidFill>
                  <a:schemeClr val="tx1"/>
                </a:solidFill>
              </a:rPr>
              <a:t>приказом </a:t>
            </a:r>
            <a:r>
              <a:rPr lang="ru-RU" sz="7200" b="1" dirty="0" smtClean="0">
                <a:solidFill>
                  <a:schemeClr val="tx1"/>
                </a:solidFill>
              </a:rPr>
              <a:t>департамента образования Ярославской области </a:t>
            </a:r>
            <a:endParaRPr lang="ru-RU" sz="7200" b="1" dirty="0">
              <a:solidFill>
                <a:schemeClr val="tx1"/>
              </a:solidFill>
            </a:endParaRPr>
          </a:p>
          <a:p>
            <a:pPr algn="r"/>
            <a:r>
              <a:rPr lang="ru-RU" sz="7200" b="1" dirty="0">
                <a:solidFill>
                  <a:schemeClr val="tx1"/>
                </a:solidFill>
              </a:rPr>
              <a:t>от 25.03.2014 № 10-нп</a:t>
            </a:r>
          </a:p>
          <a:p>
            <a:pPr algn="r"/>
            <a:r>
              <a:rPr lang="ru-RU" sz="7200" b="1" dirty="0">
                <a:solidFill>
                  <a:schemeClr val="tx1"/>
                </a:solidFill>
              </a:rPr>
              <a:t>(в редакции приказа департамента образования Ярославской области</a:t>
            </a:r>
          </a:p>
          <a:p>
            <a:pPr algn="r"/>
            <a:r>
              <a:rPr lang="ru-RU" sz="9600" b="1" dirty="0">
                <a:solidFill>
                  <a:schemeClr val="tx1"/>
                </a:solidFill>
              </a:rPr>
              <a:t>от 11.02.2019 № 04-нп)</a:t>
            </a:r>
          </a:p>
          <a:p>
            <a:pPr algn="r"/>
            <a:r>
              <a:rPr lang="ru-RU" sz="7200" b="1" dirty="0">
                <a:solidFill>
                  <a:schemeClr val="tx1"/>
                </a:solidFill>
              </a:rPr>
              <a:t> 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208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детей одиноких матерей – справка из органов записи актов гражданского состояния об основании внесения со слов матери в свидетельство о рождении ребёнка сведений об отце, в случае если в свидетельстве о рождении ребёнка имеется запись об отце</a:t>
            </a: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;</a:t>
            </a:r>
          </a:p>
          <a:p>
            <a:r>
              <a:rPr lang="ru-RU" sz="2800" dirty="0"/>
              <a:t>- на детей, не получающих алименты в связи с уклонением родителей (родителя) от их уплаты либо в связи с невозможностью взыскания алиментов в случаях, предусмотренных федеральным законодательством, один из документов: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 справка из территориального органа Управления Федеральной службы судебных приставов по Ярославской области о причинах неисполнения решения суда (постановления судьи), либо документ, подтверждающий вынесение судьёй определения о розыске ответчика, либо документ, выданный территориальным органом Управления Федеральной - службы судебных приставов по Ярославской области и подтверждающий вынесение постановления о розыске должника; </a:t>
            </a:r>
          </a:p>
          <a:p>
            <a:r>
              <a:rPr lang="ru-RU" sz="2800" dirty="0" smtClean="0"/>
              <a:t>справка из паспортно-визовой службы органов внутренних дел о выезде гражданина на постоянное жительство за границу.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1560" y="401654"/>
            <a:ext cx="82089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на детей неработающих родителей (законных представителей) – копии трудовых книжек (при наличии);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для родителей (законных представителей), являющихся инвалидами или пенсионерами, – копии трудовых книжек и пенсионных удостоверений родителей (законных представителей) либо справки из органов Пенсионного фонда Российской Федерации о получении пенсии родителями (законными представителями);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ea typeface="Calibri" pitchFamily="34" charset="0"/>
                <a:cs typeface="Times New Roman" pitchFamily="18" charset="0"/>
              </a:rPr>
              <a:t>- для семей, имеющих в своем составе лиц, находящихся на полном государственном обеспечении, – справка из соответствующего учреждения о нахождении лица на полном государственном обеспечении;</a:t>
            </a:r>
            <a:endParaRPr lang="ru-RU" sz="2800" dirty="0"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ea typeface="Calibri" pitchFamily="34" charset="0"/>
                <a:cs typeface="Times New Roman" pitchFamily="18" charset="0"/>
              </a:rPr>
              <a:t>- для семей, члены которых находятся под стражей или в местах лишения свободы, – сведения из учреждения уголовно-исполнительной системы, или постановление следственных органов, или решение суда;</a:t>
            </a:r>
            <a:endParaRPr lang="ru-RU" sz="2800" dirty="0"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ea typeface="Calibri" pitchFamily="34" charset="0"/>
                <a:cs typeface="Times New Roman" pitchFamily="18" charset="0"/>
              </a:rPr>
              <a:t>- на детей, родители которых обучаются по очной форме обучения в профессиональной образовательной организации или образовательной организации высшего образования, – справки из образовательных организаций. </a:t>
            </a:r>
            <a:endParaRPr lang="ru-RU" sz="2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2.3</a:t>
            </a:r>
            <a:r>
              <a:rPr lang="ru-RU" sz="4400" dirty="0"/>
              <a:t>. </a:t>
            </a:r>
            <a:r>
              <a:rPr lang="ru-RU" sz="4400" b="1" dirty="0"/>
              <a:t>Основаниями для отказа </a:t>
            </a:r>
            <a:r>
              <a:rPr lang="ru-RU" sz="4400" dirty="0"/>
              <a:t>в назначении компенсации являются: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256584"/>
          </a:xfrm>
        </p:spPr>
        <p:txBody>
          <a:bodyPr>
            <a:noAutofit/>
          </a:bodyPr>
          <a:lstStyle/>
          <a:p>
            <a:r>
              <a:rPr lang="ru-RU" sz="2400" dirty="0"/>
              <a:t>- обращение с заявлением лица, не относящегося к категории заявителей, указанных в пункте 2.1 данного раздела Порядка;</a:t>
            </a:r>
          </a:p>
          <a:p>
            <a:r>
              <a:rPr lang="ru-RU" sz="2400" dirty="0"/>
              <a:t>- непредставление заявителем документов, предусмотренных пунктом 2.2 данного раздела Порядка, или представление неполного комплекта указанных документов;</a:t>
            </a:r>
          </a:p>
          <a:p>
            <a:r>
              <a:rPr lang="ru-RU" sz="2400" dirty="0"/>
              <a:t>- представление заявителем документов, содержащих неполные и (или) недостоверные сведения, выполненных карандашом и (или) имеющих подчистки либо приписки, зачёркнутые слова и иные не оговоренные в них исправления, а также не соответствующих следующим требованиям: фамилия, имя и отчество заявителя, адрес места жительства написаны полностью, заполнены все необходимые реквизиты, документы не имеют повреждений, наличие которых позволяет неоднозначно истолковать их содержание;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395268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размер среднедушевого дохода семьи выше 1,5-кратной величины прожиточного минимума, указанного в пункте 1.3 раздела 1 Порядка;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получение компенсации другим родителем (законным представителем) ребёнка;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наличие в составе семьи трудоспособных граждан в трудоспособном возрасте (не моложе 18 лет), не имеющих работу (доходного занятия), не зарегистрированных в качестве безработных в органах государственной службы занятости и не имеющих объективных причин невозможности ведения трудовой деятельности.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474349"/>
            <a:ext cx="86044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916832"/>
            <a:ext cx="65527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60648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Основаниями </a:t>
            </a:r>
            <a:r>
              <a:rPr lang="ru-RU" sz="2800" b="1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для отказа </a:t>
            </a:r>
            <a:r>
              <a:rPr lang="ru-RU" sz="2800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в назначении компенсации на следующий период получения компенсации являются:</a:t>
            </a:r>
            <a:endParaRPr lang="ru-RU" sz="28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- непредставление документов, указанных в подпункте 2.2.9 и абзаце третьем подпункта 2.2.10 пункта 2.2 раздела 2 Порядка, </a:t>
            </a:r>
            <a:r>
              <a:rPr lang="ru-RU" sz="2800" dirty="0">
                <a:solidFill>
                  <a:prstClr val="black"/>
                </a:solidFill>
                <a:latin typeface="+mj-lt"/>
                <a:ea typeface="Calibri" pitchFamily="34" charset="0"/>
                <a:cs typeface="Times New Roman" pitchFamily="18" charset="0"/>
              </a:rPr>
              <a:t>или представление неполного комплекта указанных документов;</a:t>
            </a:r>
            <a:endParaRPr lang="ru-RU" sz="28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- размер среднедушевого дохода семьи выше 1,5-кратной величины прожиточного минимума, указанного в пункте 1.3 раздела 1 Порядка.</a:t>
            </a:r>
            <a:endParaRPr lang="ru-RU" sz="2800" dirty="0">
              <a:solidFill>
                <a:prstClr val="black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39552" y="695868"/>
            <a:ext cx="82089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случае наступления обстоятельств, влияющих на размер компенсации, родитель (законный представитель) обязан в течение 5 рабочих дней со дня, следующего за днём наступления указанных обстоятельств, известить в письменной форме руководителя образовательной организации о наступлении таких обстоятельств и представить в образовательную организацию подтверждающие документы.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53059" y="-3153514"/>
            <a:ext cx="7237879" cy="95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Размер компенсации определяется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исходя из среднего размера родительской платы за присмотр и уход за детьми, осваивающими образовательные программы дошкольного образования в государственных и муниципальных организациях, осуществляющих образовательную деятельность на территории Ярославской области (далее – образовательная организация), и составляет: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 процентов на первого ребёнка;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- 50 процентов на второго ребёнка;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-70 процентов на третьего и последующих детей.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Компенсация назначается и выплачивается </a:t>
            </a:r>
            <a:r>
              <a:rPr lang="ru-RU" sz="2800" dirty="0"/>
              <a:t>одному из родителей (законных представителей), внесших плату за присмотр и уход за ребёнком в соответствующей образовательной организации, в случае если </a:t>
            </a:r>
            <a:r>
              <a:rPr lang="ru-RU" sz="2800" b="1" dirty="0"/>
              <a:t>размер среднедушевого дохода семьи не превышает 1,5‑кратную величину прожиточного минимума трудоспособного населения, установленную в Ярославской </a:t>
            </a:r>
            <a:r>
              <a:rPr lang="ru-RU" sz="2800" b="1" dirty="0" smtClean="0"/>
              <a:t>области</a:t>
            </a:r>
            <a:r>
              <a:rPr lang="ru-RU" sz="2800" b="1" dirty="0"/>
              <a:t>.</a:t>
            </a:r>
            <a:endParaRPr lang="ru-RU" sz="2800" b="1" dirty="0" smtClean="0"/>
          </a:p>
          <a:p>
            <a:pPr algn="just"/>
            <a:r>
              <a:rPr lang="ru-RU" sz="2800" b="1" dirty="0" smtClean="0"/>
              <a:t> </a:t>
            </a:r>
            <a:r>
              <a:rPr lang="ru-RU" sz="2800" dirty="0"/>
              <a:t>Компенсация </a:t>
            </a:r>
            <a:r>
              <a:rPr lang="ru-RU" sz="2800" b="1" dirty="0"/>
              <a:t>многодетным семьям </a:t>
            </a:r>
            <a:r>
              <a:rPr lang="ru-RU" sz="2800" dirty="0"/>
              <a:t>назначается и выплачивается </a:t>
            </a:r>
            <a:r>
              <a:rPr lang="ru-RU" sz="2800" b="1" dirty="0"/>
              <a:t>вне зависимости от размера среднедушевого дохода семьи.</a:t>
            </a:r>
          </a:p>
          <a:p>
            <a:pPr algn="just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285293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b="1" dirty="0" smtClean="0"/>
              <a:t>Процедура </a:t>
            </a:r>
            <a:r>
              <a:rPr lang="ru-RU" sz="4400" b="1" dirty="0" smtClean="0"/>
              <a:t>обращения родителей (законных представителей) за компенсацией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492896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Компенсация назначается и выплачивается на основании:</a:t>
            </a:r>
            <a:endParaRPr lang="ru-RU" sz="24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- заявления </a:t>
            </a:r>
            <a:r>
              <a:rPr lang="ru-RU" sz="2400" dirty="0">
                <a:solidFill>
                  <a:prstClr val="black"/>
                </a:solidFill>
                <a:latin typeface="+mj-lt"/>
                <a:ea typeface="Calibri" pitchFamily="34" charset="0"/>
                <a:cs typeface="Times New Roman" pitchFamily="18" charset="0"/>
              </a:rPr>
              <a:t>с приложением документов, указанных в </a:t>
            </a:r>
            <a:r>
              <a:rPr lang="ru-RU" sz="2400" b="1" dirty="0">
                <a:solidFill>
                  <a:prstClr val="black"/>
                </a:solidFill>
                <a:latin typeface="+mj-lt"/>
                <a:ea typeface="Calibri" pitchFamily="34" charset="0"/>
                <a:cs typeface="Times New Roman" pitchFamily="18" charset="0"/>
              </a:rPr>
              <a:t>пункте 2.2 данного раздела Порядка;</a:t>
            </a:r>
            <a:endParaRPr lang="ru-RU" sz="2400" b="1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+mj-lt"/>
                <a:ea typeface="Calibri" pitchFamily="34" charset="0"/>
                <a:cs typeface="Times New Roman" pitchFamily="18" charset="0"/>
              </a:rPr>
              <a:t>-  </a:t>
            </a:r>
            <a:r>
              <a:rPr lang="ru-RU" sz="2400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приказа руководителя образовательной организации о назначении компенсации.</a:t>
            </a:r>
            <a:endParaRPr lang="ru-RU" sz="24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Заявление регистрируется образовательной организацией в день его подачи.</a:t>
            </a:r>
            <a:endParaRPr lang="ru-RU" sz="24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Ответственность за достоверность документов</a:t>
            </a:r>
            <a:r>
              <a:rPr lang="ru-RU" sz="2400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, представленных для получения компенсации, </a:t>
            </a:r>
            <a:r>
              <a:rPr lang="ru-RU" sz="2400" b="1" dirty="0">
                <a:solidFill>
                  <a:prstClr val="black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несёт заявитель</a:t>
            </a:r>
            <a:endParaRPr lang="ru-RU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536" y="-3056756"/>
            <a:ext cx="8568952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 Для получения компенсации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ребёнка, зачисленного в образовательную организацию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заявитель представляет в образовательную организацию следующие документы:</a:t>
            </a: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2.2.1. Заявление на имя руководителя образовательной организации по форме, утверждённой образовательной организацией</a:t>
            </a:r>
            <a:r>
              <a:rPr lang="ru-RU" sz="2800" dirty="0" smtClean="0"/>
              <a:t>.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2.2.2  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аспорт гражданина Российской Федерации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endParaRPr lang="ru-RU" sz="2800" dirty="0"/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3529" y="-4569003"/>
            <a:ext cx="8496944" cy="1021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2.2.3. Документ, подтверждающий полномочия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законного представителя ребёнка, в случае если законный представитель ребёнка не является его родителем.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5229" y="2470249"/>
            <a:ext cx="3193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1" y="432745"/>
            <a:ext cx="878497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2.2.4. Свидетельство о рождении ребёнка на всех детей заявителя (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паспорт гражданина Российской Федерации – для детей в возрасте от 14 лет)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2.2.5. Страховое свидетельство государственного пенсионного страхования заявителя и ребёнка, зачисленного в образовательную организацию.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2.2.6. Свидетельство о браке (расторжении брака) (при наличии). 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2.2.7. </a:t>
            </a:r>
            <a:r>
              <a:rPr lang="ru-RU" sz="2800" dirty="0"/>
              <a:t>Документы, подтверждающие среднедушевой доход семьи за 3 календарных месяца, предшествующих месяцу подачи заявления (для семей, не относящихся к многодетным и (или) малоимущим).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-867582"/>
            <a:ext cx="8568952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Документами, подтверждающими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среднедушевой доход семьи,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являются: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 справка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 доходах физического лица по форме № 2-НДФЛ;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 справки из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органа социальной защиты населения по месту постоянного или преимущественного проживания о предоставлении (или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непредоставлении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) мер социальной поддержки из бюджетов всех уровней;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 справка о получении пенсий и иных выплат (при наличии);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 справка из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профессиональной образовательной организации или образовательной организации высшего образования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 получении стипендии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обучающимся по очной форме обучения;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ea typeface="Calibri" pitchFamily="34" charset="0"/>
                <a:cs typeface="Times New Roman" pitchFamily="18" charset="0"/>
              </a:rPr>
              <a:t>- справка из органов государственной службы занятости Ярославской области о выплатах пособия по безработице</a:t>
            </a:r>
            <a:r>
              <a:rPr lang="ru-RU" sz="2800" dirty="0">
                <a:ea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ea typeface="Times New Roman" pitchFamily="18" charset="0"/>
                <a:cs typeface="Times New Roman" pitchFamily="18" charset="0"/>
              </a:rPr>
              <a:t>- справка из органов опеки и попечительства муниципального образования Ярославской области о выплатах приёмному родителю (приёмным родителям) ежемесячного вознаграждения по договору о приёмной семье и 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ежемесячных выплатах на содержание ребёнка, находящегося под опекой (попечительством);</a:t>
            </a:r>
            <a:endParaRPr lang="ru-RU" sz="2800" dirty="0">
              <a:ea typeface="Times New Roman" pitchFamily="18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ea typeface="Times New Roman" pitchFamily="18" charset="0"/>
                <a:cs typeface="Arial" pitchFamily="34" charset="0"/>
              </a:rPr>
              <a:t>- справка из 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территориальных налоговых органов Ярославской области </a:t>
            </a:r>
            <a:r>
              <a:rPr lang="ru-RU" sz="2800" dirty="0"/>
              <a:t>о доходах лица, занимающегося предпринимательской деятельностью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275005"/>
            <a:ext cx="86409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2.2.10. Дополнительно представляются: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для многодетных семей – оригинал удостоверения многодетной семьи Ярославской области;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для семей, имеющих статус малоимущих, – справка органа социальной защиты населения по месту постоянного или преимущественного проживания заявителя о признании семьи малоимущей;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для семей, имеющих в своём составе инвалидов с детства старше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18 лет и инвалидов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группы старше 18 лет, – справка учреждения медико-социальной экспертизы с установлением категории «ребенок-инвалид» или справка медико-социальной экспертизы об установлении категории «инвалид I группы»;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638</Words>
  <Application>Microsoft Office PowerPoint</Application>
  <PresentationFormat>Экран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   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 </vt:lpstr>
      <vt:lpstr>Слайд 2</vt:lpstr>
      <vt:lpstr>Слайд 3</vt:lpstr>
      <vt:lpstr>         Процедура обращения родителей (законных представителей) за компенсацией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   2.3. Основаниями для отказа в назначении компенсации являются: </vt:lpstr>
      <vt:lpstr>Слайд 15</vt:lpstr>
      <vt:lpstr>Слайд 16</vt:lpstr>
      <vt:lpstr>Слайд 17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</dc:creator>
  <cp:lastModifiedBy>12</cp:lastModifiedBy>
  <cp:revision>11</cp:revision>
  <dcterms:created xsi:type="dcterms:W3CDTF">2019-02-18T09:02:54Z</dcterms:created>
  <dcterms:modified xsi:type="dcterms:W3CDTF">2019-02-18T10:49:57Z</dcterms:modified>
</cp:coreProperties>
</file>