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257" r:id="rId3"/>
    <p:sldId id="308" r:id="rId4"/>
    <p:sldId id="316" r:id="rId5"/>
    <p:sldId id="318" r:id="rId6"/>
    <p:sldId id="327" r:id="rId7"/>
    <p:sldId id="325" r:id="rId8"/>
    <p:sldId id="328" r:id="rId9"/>
    <p:sldId id="299" r:id="rId10"/>
    <p:sldId id="321" r:id="rId11"/>
    <p:sldId id="294" r:id="rId12"/>
    <p:sldId id="326" r:id="rId13"/>
    <p:sldId id="329" r:id="rId14"/>
    <p:sldId id="323" r:id="rId15"/>
    <p:sldId id="300" r:id="rId16"/>
    <p:sldId id="330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F4"/>
    <a:srgbClr val="FFCC00"/>
    <a:srgbClr val="6600CC"/>
    <a:srgbClr val="990099"/>
    <a:srgbClr val="D60093"/>
    <a:srgbClr val="F56617"/>
    <a:srgbClr val="52BAAE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-11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9A9B45-94F1-4C24-B400-C5EB7EF2221A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2AB17-8C6F-400A-81FD-6C47A461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FE0E7C-DB86-4AD6-9C71-212A17F90F0E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8F657A-4760-43B9-8B81-B95119F4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1EA80-D8E0-4BB2-8F42-DFC9C083FA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D089F-E3D0-4354-8798-6E38A72ED27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B129E-C209-48A7-826A-EA4F7AFC6E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06342B-A193-4153-83CB-1CE46E5EE3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08EA67-5415-4C0F-B616-0499F65B08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5A675-4C22-4710-9792-3B5F0A0F02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5173D-7EB4-4F47-9664-92CB76EFF5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1462B4-2DC1-46FB-BED8-5D30BB0062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E64F-11C8-4366-99D6-B1DAFC14EE17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FFD2-30B3-465D-9585-7DE5AFED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5C8C-48E3-447E-A35F-5CE03B3B74CF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2051-E353-4C63-84E7-73DF091B6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BA6D-98B7-445C-AFA5-93872AC864B5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3415-09F7-470F-A1C8-A9F8F9E1F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ED88-8B63-4E27-83E3-E0E60922AC9A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BDFF-7ED7-49F8-ACFB-63B31193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F404-CB7A-4480-BDEF-2619168B6B22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680E-85D5-4731-8E0E-B709A24C4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BABC-3F56-48DB-B0A3-CC4FEBB82678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A003-7089-4305-957E-A53E4769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4648-A829-43AC-9662-B735D3EF3C2A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109C-6A12-4AB0-8DCC-D28727258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5E36-1498-497D-9BD8-5FBD30E8EB1E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862F-F1CF-4362-B4C1-BE98E1B74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ADF4-DBD0-4777-ACCA-FA556E9DC53D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64AA9-2831-4089-9863-AA33E3F3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04D93-9204-468B-9282-444835C44638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05A2-0C46-486E-AD16-E389A185E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278E-FDF2-41F4-B046-B6B0AA2A9186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467A0-20BA-47D4-A0B0-EE7D4459A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F76105-4865-4672-8BA6-D60F4FA415EF}" type="datetime1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31F4A-3049-4A8D-BB30-C379336A2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pravsomo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vk.com/katty_li" TargetMode="External"/><Relationship Id="rId4" Type="http://schemas.openxmlformats.org/officeDocument/2006/relationships/hyperlink" Target="http://vk.com/club8616233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9BDFF-7ED7-49F8-ACFB-63B3119361B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5" name="Рисунок 4" descr="Логотип группы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139952" y="332656"/>
            <a:ext cx="4769197" cy="1008063"/>
          </a:xfrm>
          <a:prstGeom prst="rect">
            <a:avLst/>
          </a:prstGeom>
          <a:solidFill>
            <a:srgbClr val="F6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ea typeface="Segoe UI Light"/>
                <a:cs typeface="Segoe UI Light"/>
              </a:rPr>
              <a:t>Кому мы помогаем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620688"/>
            <a:ext cx="7777236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Тяжело больным детям и взрослым;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Онкобольным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 инвалидам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Детям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 малообеспеченных семей;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Пожилым людям нуждающимся в патронажном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сестренском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уходе.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Рыбинцам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оказавшимся в сложной жизненной ситуации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ru-RU" sz="36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2105025" y="5294313"/>
            <a:ext cx="6715125" cy="706437"/>
          </a:xfrm>
          <a:prstGeom prst="rect">
            <a:avLst/>
          </a:prstGeom>
        </p:spPr>
        <p:txBody>
          <a:bodyPr anchor="ctr"/>
          <a:lstStyle/>
          <a:p>
            <a:pPr marL="342900" indent="-342900" algn="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260648"/>
            <a:ext cx="3956471" cy="10080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0" b="1" dirty="0">
              <a:ln>
                <a:solidFill>
                  <a:srgbClr val="D60093"/>
                </a:solidFill>
              </a:ln>
            </a:endParaRPr>
          </a:p>
        </p:txBody>
      </p:sp>
      <p:sp>
        <p:nvSpPr>
          <p:cNvPr id="29701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600177" cy="706437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chemeClr val="bg1"/>
                </a:solidFill>
              </a:rPr>
              <a:t>Этап подготовки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908720"/>
            <a:ext cx="3888432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ru-RU" sz="2400" dirty="0" smtClean="0">
              <a:solidFill>
                <a:srgbClr val="558ED5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Согласование со структурами города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Сбор подделок со школ, ВУЗов, домов культуры и рукоделий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Поиск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залов для проведения ярмарки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Приглашение волонтёров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Поиск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цветов, баннеров,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листовок и шариков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Распространение информации через телевидение, радио, афиши, интернет, листовки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sz="2800" b="1" i="1" dirty="0">
              <a:solidFill>
                <a:srgbClr val="558ED5"/>
              </a:solidFill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75186fd60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60848"/>
            <a:ext cx="1775879" cy="26616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z_21a544b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124744"/>
            <a:ext cx="1944216" cy="2592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h2UZG20D7X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17032"/>
            <a:ext cx="5269740" cy="29751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B8B37-F762-4B7B-99AA-766926C99E6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0648"/>
            <a:ext cx="5544715" cy="1225550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dirty="0">
                <a:solidFill>
                  <a:srgbClr val="FFFFFF"/>
                </a:solidFill>
              </a:rPr>
              <a:t>      Как проходит </a:t>
            </a:r>
            <a:r>
              <a:rPr lang="ru-RU" sz="3600" dirty="0" smtClean="0">
                <a:solidFill>
                  <a:srgbClr val="FFFFFF"/>
                </a:solidFill>
              </a:rPr>
              <a:t>акция: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23850" y="1851025"/>
            <a:ext cx="849662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5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Время проведения около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часов.</a:t>
            </a:r>
          </a:p>
          <a:p>
            <a:pPr marL="342900" indent="-342900" algn="r">
              <a:spcBef>
                <a:spcPct val="500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:00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утра до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19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:00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вечера.</a:t>
            </a:r>
          </a:p>
          <a:p>
            <a:pPr marL="342900" indent="-342900" algn="just">
              <a:spcBef>
                <a:spcPct val="5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	В течении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дня мы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распространяем поделки, сувениры, листовки с информацией 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нуждаю-щихся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 заранее определенных точках города. 	Ревизионная комиссия проводит калькуляцию собранных средств.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	В завершении обсуждаем прошедшее событие, делимся впечатлениями, пьем чай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распределяем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вырученные средства между нуждающимися.</a:t>
            </a:r>
          </a:p>
          <a:p>
            <a:pPr marL="800100" lvl="1" indent="-342900">
              <a:spcBef>
                <a:spcPct val="50000"/>
              </a:spcBef>
            </a:pPr>
            <a:endParaRPr lang="ru-RU" sz="28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229600" cy="4525962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 можете стать волонтером – координация при подготовке, распространение информации, сбор поделок, сбор материального оснащения, услуги транспорта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Изготавливать и доставлять поделки и сувениры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Вносить пожертвования на акции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dirty="0" smtClean="0">
                <a:solidFill>
                  <a:srgbClr val="D60093"/>
                </a:solidFill>
              </a:rPr>
              <a:t>             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707904" y="260648"/>
            <a:ext cx="5184799" cy="865188"/>
          </a:xfrm>
          <a:prstGeom prst="rect">
            <a:avLst/>
          </a:prstGeom>
          <a:solidFill>
            <a:srgbClr val="52BAAE"/>
          </a:solidFill>
          <a:ln w="9525">
            <a:solidFill>
              <a:srgbClr val="52BAA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Ваше участие</a:t>
            </a:r>
            <a:r>
              <a:rPr lang="ru-RU" sz="3200"/>
              <a:t> 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807075" y="1595021"/>
            <a:ext cx="3336925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Привлечение горожан к делам милосердия, сострадания и взаимопомощи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Популяризация волонтерского движения и увеличение добровольных помощников в городе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Приобщение молодежи к нравственным и духовным идеалам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5845" name="Picture 4" descr="C:\Users\user\Desktop\red-38217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628800"/>
            <a:ext cx="277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2267744" y="188640"/>
            <a:ext cx="6696744" cy="108012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Ожидаемые результаты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после проведения акции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SC00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3961956" cy="297146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9" y="1412776"/>
            <a:ext cx="4538019" cy="34035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4" descr="C:\Users\user\Desktop\red-38217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77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user\Desktop\red-38217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661248"/>
            <a:ext cx="277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160588" y="203200"/>
            <a:ext cx="6804025" cy="704850"/>
          </a:xfrm>
          <a:prstGeom prst="rect">
            <a:avLst/>
          </a:prstGeom>
        </p:spPr>
        <p:txBody>
          <a:bodyPr anchor="ctr"/>
          <a:lstStyle/>
          <a:p>
            <a:endParaRPr lang="ru-RU" sz="26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1033" y="1772816"/>
            <a:ext cx="8712967" cy="1584176"/>
          </a:xfrm>
          <a:prstGeom prst="rect">
            <a:avLst/>
          </a:prstGeom>
        </p:spPr>
        <p:txBody>
          <a:bodyPr anchor="ctr"/>
          <a:lstStyle/>
          <a:p>
            <a:r>
              <a:rPr lang="ru-RU" sz="3600" b="1" i="1" dirty="0">
                <a:solidFill>
                  <a:srgbClr val="0070C0"/>
                </a:solidFill>
                <a:latin typeface="Calibri" pitchFamily="34" charset="0"/>
              </a:rPr>
              <a:t>  </a:t>
            </a:r>
          </a:p>
          <a:p>
            <a:endParaRPr lang="ru-RU" sz="3600" b="1" i="1" u="sng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800" b="1" i="1" u="sng" dirty="0" smtClean="0">
                <a:solidFill>
                  <a:srgbClr val="0070C0"/>
                </a:solidFill>
                <a:latin typeface="Calibri" pitchFamily="34" charset="0"/>
                <a:hlinkClick r:id="rId3"/>
              </a:rPr>
              <a:t>http://vk.com/pravsomol</a:t>
            </a:r>
            <a:r>
              <a:rPr lang="ru-RU" sz="2800" b="1" i="1" dirty="0" smtClean="0">
                <a:solidFill>
                  <a:srgbClr val="0070C0"/>
                </a:solidFill>
                <a:latin typeface="Calibri" pitchFamily="34" charset="0"/>
              </a:rPr>
              <a:t>    </a:t>
            </a:r>
            <a:r>
              <a:rPr lang="en-US" sz="2800" b="1" i="1" u="sng" dirty="0" smtClean="0">
                <a:solidFill>
                  <a:srgbClr val="002060"/>
                </a:solidFill>
                <a:latin typeface="Calibri" pitchFamily="34" charset="0"/>
                <a:hlinkClick r:id="rId4"/>
              </a:rPr>
              <a:t>http://vk.com/club86162333</a:t>
            </a:r>
            <a:r>
              <a:rPr lang="ru-RU" sz="2800" b="1" i="1" u="sng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800" b="1" i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9942" name="AutoShape 13" descr="A07iDVwDmaQ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6675" y="267652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123728" y="188640"/>
            <a:ext cx="67330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Принять участие в акции,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 также получить подробную информацию о этапах подготовки и проведении благотворительной акции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«Белый Цветок»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других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 наших мероприятиях вы можете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социальных сетях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3501008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 по телефонам: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координатор </a:t>
            </a:r>
            <a:r>
              <a:rPr lang="ru-RU" sz="2400" dirty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поделкам: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8-915-997-53-56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Любовь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Учуева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творческая мастерская:  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8-915-975-07-78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Елена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Кокорина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координатор </a:t>
            </a:r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по добровольным </a:t>
            </a:r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помощникам: </a:t>
            </a:r>
            <a:endParaRPr lang="ru-RU" sz="2400" dirty="0">
              <a:solidFill>
                <a:srgbClr val="150AF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8-910-826-37-52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Нина Смирнова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150AF4"/>
                </a:solidFill>
                <a:latin typeface="Arial" pitchFamily="34" charset="0"/>
                <a:cs typeface="Arial" pitchFamily="34" charset="0"/>
              </a:rPr>
              <a:t>по общим вопросам:     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8-910-813-72-44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Елена Макаренко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9BDFF-7ED7-49F8-ACFB-63B3119361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 descr="Логотип отдела 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5888"/>
            <a:ext cx="89999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150AF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ochaevsk Caps ieUcs" pitchFamily="2" charset="0"/>
              </a:rPr>
              <a:t>По благословению </a:t>
            </a:r>
            <a:r>
              <a:rPr lang="ru-RU" sz="2200" dirty="0" smtClean="0">
                <a:solidFill>
                  <a:srgbClr val="150AF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ochaevsk Caps ieUcs" pitchFamily="2" charset="0"/>
              </a:rPr>
              <a:t>епископа Рыбинского и </a:t>
            </a:r>
            <a:r>
              <a:rPr lang="ru-RU" sz="2200" dirty="0" err="1" smtClean="0">
                <a:solidFill>
                  <a:srgbClr val="150AF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ochaevsk Caps ieUcs" pitchFamily="2" charset="0"/>
              </a:rPr>
              <a:t>даниловского</a:t>
            </a:r>
            <a:r>
              <a:rPr lang="ru-RU" sz="2200" dirty="0" smtClean="0">
                <a:solidFill>
                  <a:srgbClr val="150AF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ochaevsk Caps ieUcs" pitchFamily="2" charset="0"/>
              </a:rPr>
              <a:t> Вениамина </a:t>
            </a:r>
            <a:endParaRPr lang="ru-RU" sz="2200" dirty="0">
              <a:solidFill>
                <a:srgbClr val="150AF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ochaevsk Caps ieUc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6093296"/>
            <a:ext cx="8604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Pochaevsk Caps ieUcs" pitchFamily="2" charset="0"/>
              </a:rPr>
              <a:t>Отдел по делам молодежи Рыбинской епархии</a:t>
            </a:r>
            <a:endParaRPr lang="ru-RU" sz="3000" b="1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ochaevsk Caps ieUcs" pitchFamily="2" charset="0"/>
            </a:endParaRPr>
          </a:p>
        </p:txBody>
      </p:sp>
      <p:pic>
        <p:nvPicPr>
          <p:cNvPr id="5" name="Рисунок 4" descr="Логотип акции 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24726"/>
            <a:ext cx="5904656" cy="557752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489075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397375" y="1963738"/>
            <a:ext cx="4746625" cy="731837"/>
          </a:xfrm>
          <a:prstGeom prst="rect">
            <a:avLst/>
          </a:prstGeom>
          <a:solidFill>
            <a:srgbClr val="6600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Об Истории</a:t>
            </a:r>
            <a:endParaRPr lang="ru-RU" sz="3600" b="1">
              <a:solidFill>
                <a:srgbClr val="FFFFFF"/>
              </a:solidFill>
              <a:latin typeface="Calibri" pitchFamily="34" charset="0"/>
              <a:ea typeface="Segoe UI Light"/>
              <a:cs typeface="Segoe UI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94200" y="2695575"/>
            <a:ext cx="4749800" cy="730250"/>
          </a:xfrm>
          <a:prstGeom prst="rect">
            <a:avLst/>
          </a:prstGeom>
          <a:solidFill>
            <a:srgbClr val="F2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>
                <a:solidFill>
                  <a:srgbClr val="FFFFFF"/>
                </a:solidFill>
              </a:rPr>
              <a:t> </a:t>
            </a:r>
            <a:r>
              <a:rPr lang="ru-RU" sz="3600" b="1">
                <a:solidFill>
                  <a:srgbClr val="FFFFFF"/>
                </a:solidFill>
              </a:rPr>
              <a:t>О милосердии</a:t>
            </a:r>
            <a:endParaRPr lang="ru-RU" sz="3600" b="1">
              <a:solidFill>
                <a:srgbClr val="FFFFFF"/>
              </a:solidFill>
              <a:ea typeface="Segoe UI Light"/>
              <a:cs typeface="Segoe UI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4200" y="3425825"/>
            <a:ext cx="4749800" cy="731838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dirty="0">
                <a:solidFill>
                  <a:srgbClr val="FFFFFF"/>
                </a:solidFill>
                <a:ea typeface="Segoe UI Light"/>
                <a:cs typeface="Segoe UI Light"/>
              </a:rPr>
              <a:t> Кому мы помогаем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087687" y="260648"/>
            <a:ext cx="7056313" cy="706438"/>
          </a:xfrm>
          <a:prstGeom prst="rect">
            <a:avLst/>
          </a:prstGeom>
        </p:spPr>
        <p:txBody>
          <a:bodyPr anchor="ctr"/>
          <a:lstStyle/>
          <a:p>
            <a:r>
              <a:rPr lang="ru-RU" sz="4000" b="1" dirty="0">
                <a:solidFill>
                  <a:srgbClr val="150AF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О нас и </a:t>
            </a:r>
            <a:r>
              <a:rPr lang="ru-RU" sz="4000" b="1" dirty="0" smtClean="0">
                <a:solidFill>
                  <a:srgbClr val="150AF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нашем </a:t>
            </a:r>
            <a:r>
              <a:rPr lang="ru-RU" sz="4000" b="1" dirty="0">
                <a:solidFill>
                  <a:srgbClr val="150AF4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мероприятии: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1154113"/>
            <a:ext cx="5148064" cy="80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4000" dirty="0">
                <a:solidFill>
                  <a:srgbClr val="FFFFFF"/>
                </a:solidFill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</a:rPr>
              <a:t>Благотворительная</a:t>
            </a:r>
            <a:r>
              <a:rPr lang="ru-RU" sz="3200" dirty="0" smtClean="0">
                <a:solidFill>
                  <a:srgbClr val="FFFFFF"/>
                </a:solidFill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</a:rPr>
              <a:t>акция</a:t>
            </a:r>
            <a:r>
              <a:rPr lang="ru-RU" sz="3200" dirty="0" smtClean="0">
                <a:solidFill>
                  <a:srgbClr val="FFFFFF"/>
                </a:solidFill>
              </a:rPr>
              <a:t> 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2613" y="4143375"/>
            <a:ext cx="4751387" cy="7493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>
                <a:solidFill>
                  <a:srgbClr val="FFFFFF"/>
                </a:solidFill>
              </a:rPr>
              <a:t> Этап подготовки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738" y="4887913"/>
            <a:ext cx="4767262" cy="773112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600" b="1">
                <a:solidFill>
                  <a:srgbClr val="FFFFFF"/>
                </a:solidFill>
              </a:rPr>
              <a:t> Как проходит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360863" y="5661025"/>
            <a:ext cx="4783137" cy="695325"/>
          </a:xfrm>
          <a:prstGeom prst="rect">
            <a:avLst/>
          </a:prstGeom>
          <a:solidFill>
            <a:srgbClr val="52BAAE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Ваше участие</a:t>
            </a:r>
          </a:p>
        </p:txBody>
      </p:sp>
      <p:pic>
        <p:nvPicPr>
          <p:cNvPr id="1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3707904" cy="304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49488" y="476250"/>
            <a:ext cx="19050" cy="576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49488" y="404813"/>
            <a:ext cx="6894512" cy="100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  </a:t>
            </a:r>
            <a:r>
              <a:rPr lang="ru-RU" sz="4000" dirty="0" smtClean="0"/>
              <a:t>Благотворительная акция </a:t>
            </a:r>
            <a:endParaRPr lang="ru-RU" sz="4000" dirty="0">
              <a:cs typeface="Segoe UI Light" panose="020B0502040204020203" pitchFamily="34" charset="0"/>
            </a:endParaRP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4211638" y="1628775"/>
            <a:ext cx="468153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573016"/>
            <a:ext cx="52565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558ED5"/>
              </a:solidFill>
              <a:latin typeface="Calibri" pitchFamily="34" charset="0"/>
            </a:endParaRPr>
          </a:p>
          <a:p>
            <a:pPr algn="just"/>
            <a:r>
              <a:rPr lang="ru-RU" sz="2400" dirty="0" smtClean="0">
                <a:solidFill>
                  <a:srgbClr val="558ED5"/>
                </a:solidFill>
                <a:latin typeface="Calibri" pitchFamily="34" charset="0"/>
              </a:rPr>
              <a:t>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Проводится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традиционно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перед Рождеством с новогодними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праздниками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Светлым Христовым Воскресением.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Сбор средств имеет целевую направленность, отчетность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публику-ется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на страницах сети интернет.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	«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ochaevsk Caps ieUcs" pitchFamily="2" charset="0"/>
              </a:rPr>
              <a:t>Белый цветок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»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это доброе дело, направленное на сбор средств для тяжело больных жителей нашего города и людей оказавшихся в трудной жизненной ситуации 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 rot="10800000">
            <a:off x="2568575" y="1263650"/>
            <a:ext cx="779463" cy="436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800000">
            <a:off x="5594350" y="3754438"/>
            <a:ext cx="777875" cy="4365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2987675" y="4437063"/>
            <a:ext cx="779463" cy="5524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35696" y="836712"/>
            <a:ext cx="71287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      Так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называемые «Дни цветков» стали одной из популярных благотворительных акций в Европе с конца ХIХ века. Идея их проведения принадлежит Европейской Лиге борьбы с чахоткой при Международном обществе Красный Крест. </a:t>
            </a:r>
          </a:p>
          <a:p>
            <a:endParaRPr lang="ru-RU" sz="2000" dirty="0">
              <a:solidFill>
                <a:srgbClr val="6600CC"/>
              </a:solidFill>
              <a:latin typeface="Calibri" pitchFamily="34" charset="0"/>
              <a:ea typeface="Segoe UI Semilight"/>
              <a:cs typeface="Segoe UI Semilight"/>
            </a:endParaRPr>
          </a:p>
          <a:p>
            <a:endParaRPr lang="ru-RU" sz="2000" dirty="0">
              <a:latin typeface="Calibri" pitchFamily="34" charset="0"/>
              <a:ea typeface="Segoe UI Semilight"/>
              <a:cs typeface="Segoe UI Semilight"/>
            </a:endParaRPr>
          </a:p>
        </p:txBody>
      </p:sp>
      <p:pic>
        <p:nvPicPr>
          <p:cNvPr id="28682" name="Picture 10" descr="ya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6104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580112" y="2708920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    С 1911 по инициативе Государя Николая II, «Дни цветков» стали проводится во многих городах России. В поддержку акции в День Белого цветка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про-водили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благотворитель-ные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egoe UI Semilight"/>
                <a:cs typeface="Segoe UI Semilight"/>
              </a:rPr>
              <a:t> базары, работали буфеты, шли концерты.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64088" y="116632"/>
            <a:ext cx="3457054" cy="863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dirty="0">
                <a:solidFill>
                  <a:schemeClr val="bg1"/>
                </a:solidFill>
                <a:latin typeface="Arial Unicode MS"/>
              </a:rPr>
              <a:t>Об Истории </a:t>
            </a: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8133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		             Сама императрица в Южнобережном имении -                  	       Ливадия организовала четыре больших базара в пользу туберкулезных больных в 1911 — 1914 годах. Она вместе с Великими княжнами придумывала поделки, рисовала и вышивала для базара, а на самом празднике весь день стояла у киоска, окруженная толпой народа. 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solidFill>
                <a:srgbClr val="6600CC"/>
              </a:solidFill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64088" y="260648"/>
            <a:ext cx="3457054" cy="863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</a:rPr>
              <a:t>Об Истории </a:t>
            </a:r>
          </a:p>
        </p:txBody>
      </p:sp>
      <p:pic>
        <p:nvPicPr>
          <p:cNvPr id="38917" name="Picture 5" descr="yalta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068960"/>
            <a:ext cx="5785093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395288" y="1125539"/>
            <a:ext cx="8569200" cy="23034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6600CC"/>
                </a:solidFill>
              </a:rPr>
              <a:t>      		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празднике «Белого цветка» принимали участие 		все слои населения. Вручную изготавливались десятки тысяч цветков и передавались в комитеты «Белого цветка». Прейскуранта на букеты и цветочки не было - каждый давал, сколько может, и за копейку, и за рубль.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FBA6B-6C39-426D-BA08-8F83D12813B7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30725" name="Picture 5" descr="fam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50" y="3140967"/>
            <a:ext cx="4452826" cy="321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64088" y="260648"/>
            <a:ext cx="3457054" cy="863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chemeClr val="bg1"/>
                </a:solidFill>
                <a:latin typeface="+mn-lt"/>
              </a:rPr>
              <a:t>Об Истории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924944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dirty="0" smtClean="0">
                <a:solidFill>
                  <a:srgbClr val="6600CC"/>
                </a:solidFill>
                <a:latin typeface="+mn-lt"/>
              </a:rPr>
              <a:t>  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Особым его украшением были юные барышни и дети, которые ходили с шестами, увитыми символическими белыми цветами, и собирали пожертвования,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выкри-кивая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«Жертвуйте на борьбу с чахоткой». И эта идея очень крепко прижилась в России, Дни цветков стали популярны и проводились по нескольку раз в год!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1799184" y="1412776"/>
            <a:ext cx="7344816" cy="269289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6600CC"/>
                </a:solidFill>
              </a:rPr>
              <a:t>   			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сегодня Белый цветок объединяет тысячи людей в делах помощи ближнему. Проблема борьбы с туберкулезом не стоит так остро, как это было столетие назад.</a:t>
            </a:r>
          </a:p>
        </p:txBody>
      </p:sp>
      <p:pic>
        <p:nvPicPr>
          <p:cNvPr id="24579" name="Picture 7" descr="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824536" cy="358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64088" y="260648"/>
            <a:ext cx="3457054" cy="8636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 dirty="0">
                <a:solidFill>
                  <a:schemeClr val="bg1"/>
                </a:solidFill>
                <a:latin typeface="+mj-lt"/>
              </a:rPr>
              <a:t>Об Истории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68960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00CC"/>
                </a:solidFill>
                <a:latin typeface="+mn-lt"/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Поэтому современные дни «Белого Цветка» посвящают сбору средств на поддержку как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конкре-тных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нуждающихся так и для  региональных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социа-льно-значимых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проектов.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07115580_1000342_www.nevsepic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2619"/>
            <a:ext cx="3600400" cy="56953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067944" y="260648"/>
            <a:ext cx="4895750" cy="1008063"/>
          </a:xfrm>
          <a:prstGeom prst="rect">
            <a:avLst/>
          </a:prstGeom>
          <a:solidFill>
            <a:srgbClr val="F56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dirty="0">
                <a:solidFill>
                  <a:srgbClr val="FFFFFF"/>
                </a:solidFill>
                <a:ea typeface="Segoe UI Light"/>
                <a:cs typeface="Segoe UI Light"/>
              </a:rPr>
              <a:t>    О милосердии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738" y="1844675"/>
            <a:ext cx="494982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Милосе́рдие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— одна из важнейших христианских добродетелей.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Каждый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милосердный поступок – это ступень лестницы, ведущей к небесам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Любовь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 ближнему — неразрывно связана с заповедью любви к Богу.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помогаем ближнему своему и предлагаем присоединиться к нам!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491</Words>
  <Application>Microsoft Office PowerPoint</Application>
  <PresentationFormat>Экран (4:3)</PresentationFormat>
  <Paragraphs>89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supercomputer</dc:creator>
  <cp:lastModifiedBy>Юрий И. Перевензенцев</cp:lastModifiedBy>
  <cp:revision>266</cp:revision>
  <cp:lastPrinted>2014-10-30T07:01:16Z</cp:lastPrinted>
  <dcterms:created xsi:type="dcterms:W3CDTF">2014-09-06T07:22:13Z</dcterms:created>
  <dcterms:modified xsi:type="dcterms:W3CDTF">2016-02-18T20:10:45Z</dcterms:modified>
</cp:coreProperties>
</file>