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0" r:id="rId2"/>
    <p:sldId id="283" r:id="rId3"/>
    <p:sldId id="271" r:id="rId4"/>
    <p:sldId id="284" r:id="rId5"/>
    <p:sldId id="285" r:id="rId6"/>
    <p:sldId id="280" r:id="rId7"/>
    <p:sldId id="281" r:id="rId8"/>
    <p:sldId id="287" r:id="rId9"/>
    <p:sldId id="286" r:id="rId10"/>
    <p:sldId id="288" r:id="rId11"/>
    <p:sldId id="289" r:id="rId12"/>
    <p:sldId id="290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3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3C7F1-1B11-467A-8A38-2E3A0ADD986A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2F09E-25F2-49AB-A122-D64CEACB09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94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0D6380-CE1F-48CE-8380-332ABB094382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E475F3-D05B-47B5-AD9A-C5E35D921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2420888"/>
            <a:ext cx="6840760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1" u="none" strike="noStrike" kern="1200" cap="none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j-ea"/>
                <a:cs typeface="Arial" pitchFamily="34" charset="0"/>
              </a:rPr>
              <a:t>Программа развития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1" u="none" strike="noStrike" kern="1200" cap="none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j-ea"/>
                <a:cs typeface="Arial" pitchFamily="34" charset="0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75656" y="404664"/>
            <a:ext cx="6264696" cy="576064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eorgia" pitchFamily="18" charset="0"/>
                <a:ea typeface="+mj-ea"/>
                <a:cs typeface="Arial" pitchFamily="34" charset="0"/>
              </a:rPr>
              <a:t>Муниципальное дошкольное образовательное учреждение детский сад №1</a:t>
            </a:r>
            <a:endParaRPr kumimoji="0" lang="ru-RU" sz="7200" b="0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7944" y="6381328"/>
            <a:ext cx="1133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Georgia" pitchFamily="18" charset="0"/>
                <a:cs typeface="Arial" pitchFamily="34" charset="0"/>
              </a:rPr>
              <a:t>Любим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547525"/>
          </a:xfrm>
        </p:spPr>
        <p:txBody>
          <a:bodyPr>
            <a:noAutofit/>
          </a:bodyPr>
          <a:lstStyle/>
          <a:p>
            <a:r>
              <a:rPr lang="ru-RU" sz="2300" i="1" dirty="0">
                <a:solidFill>
                  <a:srgbClr val="002060"/>
                </a:solidFill>
              </a:rPr>
              <a:t>Проект «Развитие кадровых условий реализации </a:t>
            </a:r>
            <a:r>
              <a:rPr lang="ru-RU" sz="2300" i="1" dirty="0" smtClean="0">
                <a:solidFill>
                  <a:srgbClr val="002060"/>
                </a:solidFill>
              </a:rPr>
              <a:t>ООП ДО»</a:t>
            </a:r>
            <a:endParaRPr lang="ru-RU" sz="2300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132856"/>
            <a:ext cx="8512624" cy="680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124744"/>
            <a:ext cx="8482144" cy="4974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ru-RU" sz="2700" dirty="0" smtClean="0">
                <a:solidFill>
                  <a:prstClr val="black"/>
                </a:solidFill>
              </a:rPr>
              <a:t>   </a:t>
            </a:r>
            <a:endParaRPr lang="ru-RU" sz="2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251520" y="692696"/>
            <a:ext cx="871296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ru-RU" sz="1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840" y="547525"/>
            <a:ext cx="86566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Цель проекта: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создание инновационной системы развития кадрового потенциала педагогов ДОУ, условий для обеспечения профессионального развития педагогов и формирования творчески работающего коллектива педагогов, обеспечивающей единство образовательных воздействий в процессе воспитания дошкольника через освоение системы психолого-педагогических знаний и внедрение новых форм взаимодействия.</a:t>
            </a:r>
          </a:p>
          <a:p>
            <a:r>
              <a:rPr lang="ru-RU" sz="1600" i="1" dirty="0">
                <a:solidFill>
                  <a:srgbClr val="002060"/>
                </a:solidFill>
              </a:rPr>
              <a:t>Задачи проекта: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повышать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профессиональную компетентность педагогов в современных условиях развития образования;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содействовать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становлению индивидуального стиля педагогической деятельности и повышению творческого уровня каждого члена педагогического коллектива и как следствие повышению уровня участия педагогов в конкурсах муниципального, регионального уровней;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развивать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профессиональную мобильность и стимулировать инновационный потенциал педагогов;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формировать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ключевые профессиональные компетенции педагогов как условие успешного инновационного развития ДОУ;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организовать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эффективную кадровую политику в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ДОУ</a:t>
            </a:r>
            <a:endParaRPr lang="ru-RU" sz="16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188368" y="-152970"/>
            <a:ext cx="9505056" cy="654309"/>
          </a:xfrm>
        </p:spPr>
        <p:txBody>
          <a:bodyPr>
            <a:noAutofit/>
          </a:bodyPr>
          <a:lstStyle/>
          <a:p>
            <a:r>
              <a:rPr lang="ru-RU" sz="2200" i="1" dirty="0">
                <a:solidFill>
                  <a:srgbClr val="002060"/>
                </a:solidFill>
              </a:rPr>
              <a:t>Проект «Развитие сотрудничества с семьями воспитанников</a:t>
            </a:r>
            <a:r>
              <a:rPr lang="ru-RU" sz="2200" i="1" dirty="0" smtClean="0">
                <a:solidFill>
                  <a:srgbClr val="002060"/>
                </a:solidFill>
              </a:rPr>
              <a:t>»</a:t>
            </a:r>
            <a:endParaRPr lang="ru-RU" sz="2200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132856"/>
            <a:ext cx="8512624" cy="680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124744"/>
            <a:ext cx="8482144" cy="4974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ru-RU" sz="2700" dirty="0" smtClean="0">
                <a:solidFill>
                  <a:prstClr val="black"/>
                </a:solidFill>
              </a:rPr>
              <a:t>   </a:t>
            </a:r>
            <a:endParaRPr lang="ru-RU" sz="2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251520" y="692696"/>
            <a:ext cx="871296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ru-RU" sz="1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840" y="1109960"/>
            <a:ext cx="8656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i="1" dirty="0">
              <a:solidFill>
                <a:srgbClr val="D19049">
                  <a:lumMod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16123"/>
            <a:ext cx="87286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>
                <a:solidFill>
                  <a:srgbClr val="002060"/>
                </a:solidFill>
              </a:rPr>
              <a:t>Цель: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 возрождение традиций семейного воспитания и вовлечение семьи в образовательный процесс дошкольного образовательного учреждения.</a:t>
            </a:r>
          </a:p>
          <a:p>
            <a:r>
              <a:rPr lang="ru-RU" sz="1500" i="1" dirty="0" smtClean="0">
                <a:solidFill>
                  <a:srgbClr val="002060"/>
                </a:solidFill>
              </a:rPr>
              <a:t>Задачи:</a:t>
            </a:r>
            <a:endParaRPr lang="ru-RU" sz="1500" i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повышение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компетентности педагогов в использовании эффективных форм взаимодействия с семьями воспитанников;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систематическое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обновление и пополнение информации раздела сайта ДОУ «Родительская страничка» для обеспечения эффективной коммуникации родителей и специалистов ДОУ;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использование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мест общественного назначения в ДОУ (коридоры, лестничный пролет, раздевалки в группах) для ненавязчивого вовлечения родителей в образовательный процесс (просветительская деятельность, практическая деятельность);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мотивация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родителей на сотрудничество с ДОУ;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создание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условий для партнерских отношений с семьями воспитанников как эффективная форма сотрудничества для развития конструктивного взаимодействия педагогов и родителей с детьми;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организация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продуктивного сотрудничества с родительской </a:t>
            </a: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общественностью;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психолого-педагогическое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просвещение родителей;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500" i="1" dirty="0" smtClean="0">
                <a:solidFill>
                  <a:schemeClr val="accent6">
                    <a:lumMod val="50000"/>
                  </a:schemeClr>
                </a:solidFill>
              </a:rPr>
              <a:t>изучение </a:t>
            </a:r>
            <a:r>
              <a:rPr lang="ru-RU" sz="1500" i="1" dirty="0">
                <a:solidFill>
                  <a:schemeClr val="accent6">
                    <a:lumMod val="50000"/>
                  </a:schemeClr>
                </a:solidFill>
              </a:rPr>
              <a:t>и пропаганда лучшего семейного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11921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-188368" y="-152970"/>
            <a:ext cx="9505056" cy="654309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Заключение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132856"/>
            <a:ext cx="8512624" cy="680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124744"/>
            <a:ext cx="8482144" cy="4974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ru-RU" sz="2700" dirty="0" smtClean="0">
                <a:solidFill>
                  <a:prstClr val="black"/>
                </a:solidFill>
              </a:rPr>
              <a:t>   </a:t>
            </a:r>
            <a:endParaRPr lang="ru-RU" sz="2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251520" y="692696"/>
            <a:ext cx="871296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ru-RU" sz="1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840" y="1109960"/>
            <a:ext cx="8656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i="1" dirty="0">
              <a:solidFill>
                <a:srgbClr val="D19049">
                  <a:lumMod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16123"/>
            <a:ext cx="88006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Реализация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Программы позволит повысить качество и обеспечить условия получения образовательных услуг для всех категорий семей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и воспитанников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в условиях инновационного режима развития ДОУ, независимо от их социального и имущественного статуса, состояния здоровья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Преобразования в дошкольном учреждении возможны только тогда, когда коллектив будет готов к преобразованиям, захочет осуществить их, будет заинтересован в результатах этих преобразований.</a:t>
            </a:r>
          </a:p>
          <a:p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Преобразования возможны только при становлении новой организационной культуры, которая будет базироваться: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высокой индивидуальной инициативе каждого сотрудника ДОУ;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</a:rPr>
              <a:t>ценности качества и эффективности проделанной 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</a:rPr>
              <a:t>работы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56784" cy="108012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Спасибо за внимание !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132856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Наши координаты:</a:t>
            </a:r>
          </a:p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152470</a:t>
            </a:r>
          </a:p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Ярославская область, </a:t>
            </a:r>
          </a:p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г. Любим, ул. Первомайская  д. 66 а</a:t>
            </a:r>
          </a:p>
          <a:p>
            <a:pPr algn="ctr">
              <a:defRPr/>
            </a:pP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Телефон:  8(48543) 2-13-56</a:t>
            </a:r>
          </a:p>
          <a:p>
            <a:pPr algn="ctr"/>
            <a:r>
              <a:rPr lang="ru-RU" sz="2000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E-mail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 : 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</a:rPr>
              <a:t>lubimdou1@yandex.ru</a:t>
            </a:r>
            <a:endParaRPr lang="ru-RU" sz="2000" i="1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" y="-9848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12" name="AutoShape 12" descr="https://cdn1.ozone.ru/multimedia/10208574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614" name="AutoShape 14" descr="https://cdn1.ozone.ru/multimedia/10208574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Текст 1"/>
          <p:cNvSpPr txBox="1">
            <a:spLocks/>
          </p:cNvSpPr>
          <p:nvPr/>
        </p:nvSpPr>
        <p:spPr>
          <a:xfrm>
            <a:off x="307975" y="836712"/>
            <a:ext cx="8496944" cy="468052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ru-RU" sz="2400" i="1" dirty="0" smtClean="0">
                <a:solidFill>
                  <a:srgbClr val="D16349">
                    <a:lumMod val="50000"/>
                  </a:srgbClr>
                </a:solidFill>
              </a:rPr>
              <a:t>Это нормативный стратегический документ дошкольного образовательного учреждения, в котором отражаются цель и комплекс мероприятий, направленных </a:t>
            </a:r>
            <a:r>
              <a:rPr lang="ru-RU" sz="2400" i="1" dirty="0">
                <a:solidFill>
                  <a:srgbClr val="D16349">
                    <a:lumMod val="50000"/>
                  </a:srgbClr>
                </a:solidFill>
              </a:rPr>
              <a:t>на повышение качества </a:t>
            </a:r>
            <a:r>
              <a:rPr lang="ru-RU" sz="2400" i="1" dirty="0" smtClean="0">
                <a:solidFill>
                  <a:srgbClr val="D16349">
                    <a:lumMod val="50000"/>
                  </a:srgbClr>
                </a:solidFill>
              </a:rPr>
              <a:t>образовательных услуг, </a:t>
            </a:r>
            <a:r>
              <a:rPr lang="ru-RU" sz="2400" i="1" dirty="0">
                <a:solidFill>
                  <a:srgbClr val="D16349">
                    <a:lumMod val="50000"/>
                  </a:srgbClr>
                </a:solidFill>
              </a:rPr>
              <a:t>рост профессиональной компетентности педагога – </a:t>
            </a:r>
            <a:r>
              <a:rPr lang="ru-RU" sz="2400" i="1" dirty="0" smtClean="0">
                <a:solidFill>
                  <a:srgbClr val="D16349">
                    <a:lumMod val="50000"/>
                  </a:srgbClr>
                </a:solidFill>
              </a:rPr>
              <a:t>как </a:t>
            </a:r>
            <a:r>
              <a:rPr lang="ru-RU" sz="2400" i="1" dirty="0">
                <a:solidFill>
                  <a:srgbClr val="D16349">
                    <a:lumMod val="50000"/>
                  </a:srgbClr>
                </a:solidFill>
              </a:rPr>
              <a:t>основного ресурса развития системы </a:t>
            </a:r>
            <a:r>
              <a:rPr lang="ru-RU" sz="2400" i="1" dirty="0" smtClean="0">
                <a:solidFill>
                  <a:srgbClr val="D16349">
                    <a:lumMod val="50000"/>
                  </a:srgbClr>
                </a:solidFill>
              </a:rPr>
              <a:t>образования</a:t>
            </a:r>
            <a:endParaRPr lang="ru-RU" sz="2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19608" y="147985"/>
            <a:ext cx="8504784" cy="54074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Программа развития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0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12" name="AutoShape 12" descr="https://cdn1.ozone.ru/multimedia/10208574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4" name="AutoShape 14" descr="https://cdn1.ozone.ru/multimedia/10208574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Текст 1"/>
          <p:cNvSpPr txBox="1">
            <a:spLocks/>
          </p:cNvSpPr>
          <p:nvPr/>
        </p:nvSpPr>
        <p:spPr>
          <a:xfrm>
            <a:off x="307975" y="836712"/>
            <a:ext cx="8496944" cy="468052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ju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</a:rPr>
              <a:t>1. Федеральный закон от 21.12.2012 № 273-ФЗ «Об образовании в Российской Федерации» (далее – ФЗ «Об образовании в Российской Федерации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»)</a:t>
            </a:r>
            <a:endParaRPr lang="ru-RU" sz="1600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</a:rPr>
              <a:t>2.Приказ Министерства образования и науки Российской Федерации от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17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</a:rPr>
              <a:t>октября 2013 г. № 1155 «Об утверждении Федерального государственного образовательного стандарта дошкольного образования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lvl="0" algn="ju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3.Федеральный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</a:rPr>
              <a:t>государственный образовательный стандарт дошкольного образования (утв. Приказом Министерства образования и науки от 14.10.2013 № 1155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0" algn="ju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4. СанПиН 2.4.3 648-20 «Санитарно-эпидемиологические требования к устройству, содержанию и организации режима работы в дошкольных организациях» (Постановление Главного государственного санитарного врача РФ от 28 сентября 2020 г. № 28)</a:t>
            </a:r>
          </a:p>
          <a:p>
            <a:pPr lvl="0" algn="ju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</a:rPr>
              <a:t>. Конституция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РФ</a:t>
            </a:r>
            <a:endParaRPr lang="ru-RU" sz="1600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</a:rPr>
              <a:t>6.Конвенция о правах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ребенка </a:t>
            </a:r>
            <a:endParaRPr lang="ru-RU" sz="1600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</a:rPr>
              <a:t>7. Устав МДОУ №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sz="16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19608" y="147985"/>
            <a:ext cx="8504784" cy="540743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Основание для разработки программы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12" name="AutoShape 12" descr="https://cdn1.ozone.ru/multimedia/10208574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5614" name="AutoShape 14" descr="https://cdn1.ozone.ru/multimedia/10208574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Текст 1"/>
          <p:cNvSpPr txBox="1">
            <a:spLocks/>
          </p:cNvSpPr>
          <p:nvPr/>
        </p:nvSpPr>
        <p:spPr>
          <a:xfrm>
            <a:off x="307975" y="836712"/>
            <a:ext cx="8496944" cy="468052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algn="just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ru-RU" sz="2400" i="1" dirty="0">
                <a:solidFill>
                  <a:srgbClr val="D16349">
                    <a:lumMod val="50000"/>
                  </a:srgbClr>
                </a:solidFill>
              </a:rPr>
              <a:t>Программа развития предназначена:</a:t>
            </a:r>
          </a:p>
          <a:p>
            <a:pPr algn="just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ru-RU" sz="2400" i="1" dirty="0">
                <a:solidFill>
                  <a:srgbClr val="D16349">
                    <a:lumMod val="50000"/>
                  </a:srgbClr>
                </a:solidFill>
              </a:rPr>
              <a:t>- для определения перспективных направлений развития образовательного учреждения на основе анализа работы МДОУ №1 за предыдущий период;</a:t>
            </a:r>
          </a:p>
          <a:p>
            <a:pPr algn="just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ru-RU" sz="2400" i="1" dirty="0">
                <a:solidFill>
                  <a:srgbClr val="D16349">
                    <a:lumMod val="50000"/>
                  </a:srgbClr>
                </a:solidFill>
              </a:rPr>
              <a:t>- для отражения тенденций изменений в соответствии с ФГОС ДО, где охарактеризованы главные направления обновления содержания образования и организации воспитания, управления дошкольным учреждением на основе инновационных процессов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19608" y="223737"/>
            <a:ext cx="8504784" cy="540743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Назначение программы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5688" y="85700"/>
            <a:ext cx="8512624" cy="692696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Направления </a:t>
            </a:r>
            <a:r>
              <a:rPr lang="ru-RU" sz="2800" i="1" dirty="0" smtClean="0">
                <a:solidFill>
                  <a:srgbClr val="002060"/>
                </a:solidFill>
              </a:rPr>
              <a:t>программы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132856"/>
            <a:ext cx="8512624" cy="680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124744"/>
            <a:ext cx="8482144" cy="4974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ru-RU" sz="2700" dirty="0" smtClean="0">
                <a:solidFill>
                  <a:prstClr val="black"/>
                </a:solidFill>
              </a:rPr>
              <a:t>   </a:t>
            </a:r>
            <a:endParaRPr lang="ru-RU" sz="2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251520" y="692696"/>
            <a:ext cx="871296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ru-RU" sz="1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95464" y="1348026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обеспечение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доступности образования;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обеспечение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качества образования;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обеспечение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эффективной работы образовательной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организации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424" y="116632"/>
            <a:ext cx="8512624" cy="68012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Цель Программы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482144" cy="4974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316" y="1268760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solidFill>
                  <a:schemeClr val="accent6">
                    <a:lumMod val="50000"/>
                  </a:schemeClr>
                </a:solidFill>
              </a:rPr>
              <a:t>Создание условий для повышения доступности качественного образования, соответствующего современным потребностям общества и обеспечивающего равные стартовые возможности для всех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12624" cy="54868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Задачи Программы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132856"/>
            <a:ext cx="8512624" cy="680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124744"/>
            <a:ext cx="8482144" cy="4974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251520" y="692696"/>
            <a:ext cx="871296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/>
            <a:endParaRPr lang="ru-RU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3712" y="559033"/>
            <a:ext cx="84821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Скорректировать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образовательный процесс в соответствии с ФГОС ДО и ООП ДО для обеспечения разностороннего развития детей с учетом их потребностей и индивидуальных возможностей.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Повысить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уровень профессиональной компетентности педагогов ДОУ, создавая условия для развития их субъектной позиции, повышения квалификации в соответствии с требованиями ФГОС ДО.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Обогащать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предметно-пространственную развивающую среду и материально-техническую базу ДОУ согласно ФГОС ДО.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Совершенствовать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систему </a:t>
            </a:r>
            <a:r>
              <a:rPr lang="ru-RU" i="1" dirty="0" err="1">
                <a:solidFill>
                  <a:schemeClr val="accent6">
                    <a:lumMod val="50000"/>
                  </a:schemeClr>
                </a:solidFill>
              </a:rPr>
              <a:t>здоровьесбережения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 в ДОУ, развивать систему физкультуры и спорта для сохранения здоровья детей.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Расширять взаимодействие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ДОУ с социумом (семьей, школой).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Способствовать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развитию управления ДОУ на основе повышения компетентности родителей по вопросам взаимодействия с детским садом и созданию модели образовательного учреждения в соответствии с запросами социума.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12624" cy="54868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Этапы </a:t>
            </a:r>
            <a:r>
              <a:rPr lang="ru-RU" sz="2800" i="1" dirty="0">
                <a:solidFill>
                  <a:srgbClr val="002060"/>
                </a:solidFill>
              </a:rPr>
              <a:t>реализации </a:t>
            </a:r>
            <a:r>
              <a:rPr lang="ru-RU" sz="2800" i="1" dirty="0" smtClean="0">
                <a:solidFill>
                  <a:srgbClr val="002060"/>
                </a:solidFill>
              </a:rPr>
              <a:t>программы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132856"/>
            <a:ext cx="8512624" cy="680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124744"/>
            <a:ext cx="8482144" cy="4974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ru-RU" sz="2700" dirty="0" smtClean="0">
                <a:solidFill>
                  <a:prstClr val="black"/>
                </a:solidFill>
              </a:rPr>
              <a:t>   </a:t>
            </a:r>
            <a:endParaRPr lang="ru-RU" sz="2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251520" y="692696"/>
            <a:ext cx="871296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ru-RU" sz="1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840" y="548680"/>
            <a:ext cx="867232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Этап 1. Организационно-подготовительный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создание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нормативно- правовой базы для реализации </a:t>
            </a: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программы;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сбор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информации о степени удовлетворенности родителей качеством образовательных услуг в </a:t>
            </a: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ДОУ;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получение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информации о необходимости оказания дополнительных образовательных </a:t>
            </a: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услуг;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анализ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готовности коллектива к переходу в режим </a:t>
            </a: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развития;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разработка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положения о мониторинговых </a:t>
            </a: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исследованиях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1700" i="1" dirty="0">
              <a:solidFill>
                <a:srgbClr val="D19049">
                  <a:lumMod val="50000"/>
                </a:srgbClr>
              </a:solidFill>
            </a:endParaRPr>
          </a:p>
          <a:p>
            <a:pPr algn="ctr"/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Этап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2. Практический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реализация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образовательной программы дошкольного образования в соответствии ФГОС ДО;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реализация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дополнительных </a:t>
            </a: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программ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1700" i="1" dirty="0">
              <a:solidFill>
                <a:srgbClr val="D19049">
                  <a:lumMod val="50000"/>
                </a:srgbClr>
              </a:solidFill>
            </a:endParaRPr>
          </a:p>
          <a:p>
            <a:pPr algn="ctr"/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Этап 3. Обобщающий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мониторинг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эффективности реализации программы;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определение </a:t>
            </a:r>
            <a:r>
              <a:rPr lang="ru-RU" sz="1700" i="1" dirty="0">
                <a:solidFill>
                  <a:srgbClr val="D19049">
                    <a:lumMod val="50000"/>
                  </a:srgbClr>
                </a:solidFill>
              </a:rPr>
              <a:t>перспектив дальнейшего развития </a:t>
            </a:r>
            <a:r>
              <a:rPr lang="ru-RU" sz="1700" i="1" dirty="0" smtClean="0">
                <a:solidFill>
                  <a:srgbClr val="D19049">
                    <a:lumMod val="50000"/>
                  </a:srgbClr>
                </a:solidFill>
              </a:rPr>
              <a:t>ДОУ</a:t>
            </a:r>
            <a:endParaRPr lang="ru-RU" sz="1700" i="1" dirty="0" smtClean="0">
              <a:solidFill>
                <a:srgbClr val="D1904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8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12624" cy="548680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</a:rPr>
              <a:t>Ожидаемые результаты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2132856"/>
            <a:ext cx="8512624" cy="6801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23528" y="1124744"/>
            <a:ext cx="8482144" cy="49743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ru-RU" sz="2700" dirty="0" smtClean="0">
                <a:solidFill>
                  <a:prstClr val="black"/>
                </a:solidFill>
              </a:rPr>
              <a:t>   </a:t>
            </a:r>
            <a:endParaRPr lang="ru-RU" sz="2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12" name="Текст 3"/>
          <p:cNvSpPr txBox="1">
            <a:spLocks/>
          </p:cNvSpPr>
          <p:nvPr/>
        </p:nvSpPr>
        <p:spPr>
          <a:xfrm>
            <a:off x="251520" y="692696"/>
            <a:ext cx="8712968" cy="46805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ru-RU" sz="1400" i="1" dirty="0">
              <a:solidFill>
                <a:srgbClr val="D16349">
                  <a:lumMod val="5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136" y="548680"/>
            <a:ext cx="8352928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Функционирование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ДОУ как открытой, динамичной, развивающейся системы, обеспечивающей свободный доступ ко всей необходимой информации о своей деятельности.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Соответствие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образовательного процесса и образовательных услуг требованиям ФГОС ДО.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Повышение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профессиональной культуры педагогов, их компетентности и умения работать на запланированный результат.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Современная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предметно-пространственная развивающая среда и материально-техническая база, способствующая развитию всестороннему ребенка личности ребенка.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Положительная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динамика состояния физического и психического здоровья детей, что способствует повышению качества их образования.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Готовность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детей к обучению в школе.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Достижение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высокого уровня удовлетворенности 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родителей качеством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образовательных услуг в ДОУ и мотивации их 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</a:rPr>
              <a:t>к взаимодействию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</a:rPr>
              <a:t>с ДОУ.</a:t>
            </a:r>
          </a:p>
        </p:txBody>
      </p:sp>
    </p:spTree>
    <p:extLst>
      <p:ext uri="{BB962C8B-B14F-4D97-AF65-F5344CB8AC3E}">
        <p14:creationId xmlns:p14="http://schemas.microsoft.com/office/powerpoint/2010/main" val="19673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1069</TotalTime>
  <Words>936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Презентация PowerPoint</vt:lpstr>
      <vt:lpstr>Программа развития</vt:lpstr>
      <vt:lpstr>Основание для разработки программы</vt:lpstr>
      <vt:lpstr>Назначение программы</vt:lpstr>
      <vt:lpstr>Направления программы </vt:lpstr>
      <vt:lpstr>Цель Программы</vt:lpstr>
      <vt:lpstr>Задачи Программы</vt:lpstr>
      <vt:lpstr>Этапы реализации программы</vt:lpstr>
      <vt:lpstr>Ожидаемые результаты</vt:lpstr>
      <vt:lpstr>Проект «Развитие кадровых условий реализации ООП ДО»</vt:lpstr>
      <vt:lpstr>Проект «Развитие сотрудничества с семьями воспитанников»</vt:lpstr>
      <vt:lpstr>Заключение</vt:lpstr>
      <vt:lpstr>Спасибо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детский сад  комбинированного вида № 1</dc:title>
  <dc:creator>МДОУ детский сад №1</dc:creator>
  <cp:lastModifiedBy>Ds1_2</cp:lastModifiedBy>
  <cp:revision>106</cp:revision>
  <dcterms:created xsi:type="dcterms:W3CDTF">2015-04-10T07:01:15Z</dcterms:created>
  <dcterms:modified xsi:type="dcterms:W3CDTF">2022-09-22T11:02:36Z</dcterms:modified>
</cp:coreProperties>
</file>